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71" r:id="rId19"/>
    <p:sldId id="280" r:id="rId20"/>
    <p:sldId id="273" r:id="rId21"/>
    <p:sldId id="275" r:id="rId22"/>
    <p:sldId id="281" r:id="rId23"/>
    <p:sldId id="282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517ED-C44D-4F22-9030-616FA7D2BF42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BAE4A-FDC4-4BC4-A8B4-C56089A0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3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1751949_333934866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nvtr/pic/001aykdg/" TargetMode="Externa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51.jpeg"/><Relationship Id="rId5" Type="http://schemas.openxmlformats.org/officeDocument/2006/relationships/hyperlink" Target="http://pics.livejournal.com/anvtr/pic/001b1x9x/" TargetMode="Externa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pics.livejournal.com/anvtr/pic/001b0y3c/" TargetMode="Externa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54.jpeg"/><Relationship Id="rId5" Type="http://schemas.openxmlformats.org/officeDocument/2006/relationships/hyperlink" Target="http://pics.livejournal.com/anvtr/pic/001azc43/" TargetMode="External"/><Relationship Id="rId4" Type="http://schemas.openxmlformats.org/officeDocument/2006/relationships/image" Target="../media/image53.jpe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s://vk.com/album-71152917_202173044" TargetMode="Externa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Love%20Is%20Blue%20%20(audiopoisk.com).mp3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Love%20Is%20Blue%20%20(audiopoisk.com).mp3" TargetMode="Externa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vk.com/photo-23903141_351778539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23903141_351780607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4;&#1089;&#1103;%20&#1084;&#1091;&#1079;&#1099;&#1082;&#1072;\&#1084;&#1091;&#1079;&#1099;&#1082;&#1072;\Paul%20Mauriat%20-%20Toccata%20%20(audiopoisk.com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24860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Желнино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- моя малая Родина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«Кто не знает своей истории ,тот не знает ничего…»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  <a:latin typeface="+mn-lt"/>
              </a:rPr>
              <a:t>Желнино</a:t>
            </a:r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- здравница для жителей города- </a:t>
            </a:r>
            <a:r>
              <a:rPr lang="ru-RU" sz="4400" dirty="0" err="1" smtClean="0">
                <a:solidFill>
                  <a:srgbClr val="002060"/>
                </a:solidFill>
                <a:latin typeface="+mn-lt"/>
              </a:rPr>
              <a:t>химиндустрии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 окрестностях поселка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геологами разведаны большие запасы минеральных вод, глубоко залегающих в водоносных пластах. Здесь можно вывести на поверхность с помощью скважины лечебные воды разных типов: столовые, сульфатные, кальциевые с малой минерализацией и прочие. Недра хранят полезные ископаемые нерудного происхождения: песок строительный, глины и суглинки, известняк, гипс, встречаются сероводородные грязи — отложения пойменных озер.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Целебный воздух соснового бора, дубовых рощ, освежающая летом вода реки Оки, речки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Осовец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(озеро Школьное)- поправляет здоровье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желнинцам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и горожанам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 descr="https://pp.vk.me/c619431/v619431298/b968/iKrG1d2z-S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036043" cy="33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vk.me/c619619/v619619844/10393/m2ds5AtnaB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214554"/>
            <a:ext cx="3929090" cy="309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pp.vk.me/c616022/v616022069/164eb/wsOVTio0L00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935163"/>
            <a:ext cx="310743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+mn-lt"/>
              </a:rPr>
              <a:t>Храм Благовещения Пресвятой Богородицы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построен в 1878 году на деньги купца первой гильдии Степана Петровича </a:t>
            </a:r>
            <a:r>
              <a:rPr lang="ru-RU" i="1" dirty="0" err="1" smtClean="0">
                <a:solidFill>
                  <a:srgbClr val="002060"/>
                </a:solidFill>
              </a:rPr>
              <a:t>Солина</a:t>
            </a:r>
            <a:r>
              <a:rPr lang="ru-RU" i="1" dirty="0" smtClean="0">
                <a:solidFill>
                  <a:srgbClr val="002060"/>
                </a:solidFill>
              </a:rPr>
              <a:t>. В прошении, адресованном Преосвященному епископу Нижегородскому и </a:t>
            </a:r>
            <a:r>
              <a:rPr lang="ru-RU" i="1" dirty="0" err="1" smtClean="0">
                <a:solidFill>
                  <a:srgbClr val="002060"/>
                </a:solidFill>
              </a:rPr>
              <a:t>Арзамасскому</a:t>
            </a:r>
            <a:r>
              <a:rPr lang="ru-RU" i="1" dirty="0" smtClean="0">
                <a:solidFill>
                  <a:srgbClr val="002060"/>
                </a:solidFill>
              </a:rPr>
              <a:t> Филарету в 1870 году, говорится: «Крайне скорблю об уклонении от православной веры своих же собратий и в предотвращении большего уклонения выразил сильное желание поставить этому преграду через построение в нашей деревне Церкви Божией».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Храму в 2014г.исполнилось 135 лет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https://pp.vk.me/c616022/v616022069/15043/1IhYwihWOR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3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ne.ru/upload/136438247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3806825" cy="25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16022/v616022069/150ae/XXzntJ4dzQ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071546"/>
            <a:ext cx="3488530" cy="26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Откуда название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взялось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давние времена по берегам Оки в наших местах темные леса стояли. В реках и озерах рыбы всякой не выловить. Зверья в лесах полным-полно. А владел многими землями и лесами тогда Дудин Амвросиев монастырь - и на правом берегу, и на левом до самого </a:t>
            </a:r>
            <a:r>
              <a:rPr lang="ru-RU" dirty="0" err="1" smtClean="0">
                <a:solidFill>
                  <a:srgbClr val="002060"/>
                </a:solidFill>
              </a:rPr>
              <a:t>Пырского</a:t>
            </a:r>
            <a:r>
              <a:rPr lang="ru-RU" dirty="0" smtClean="0">
                <a:solidFill>
                  <a:srgbClr val="002060"/>
                </a:solidFill>
              </a:rPr>
              <a:t> озера. Монахи свое богатство берегли, никому без разрешения ни лес рубить, ни рыбу ловить в озере не разрешали. Переплыли монахи на лодке на левый берег, сторожку себе срубили, в том месте, где теперь </a:t>
            </a:r>
            <a:r>
              <a:rPr lang="ru-RU" dirty="0" err="1" smtClean="0">
                <a:solidFill>
                  <a:srgbClr val="002060"/>
                </a:solidFill>
              </a:rPr>
              <a:t>Желнино</a:t>
            </a:r>
            <a:r>
              <a:rPr lang="ru-RU" dirty="0" smtClean="0">
                <a:solidFill>
                  <a:srgbClr val="002060"/>
                </a:solidFill>
              </a:rPr>
              <a:t> стоит, и стали жить. А когда по лесу ходили, место выбирали, великое множество черных дятлов увидали. В народе тех птиц </a:t>
            </a:r>
            <a:r>
              <a:rPr lang="ru-RU" dirty="0" err="1" smtClean="0">
                <a:solidFill>
                  <a:srgbClr val="002060"/>
                </a:solidFill>
              </a:rPr>
              <a:t>желнами</a:t>
            </a:r>
            <a:r>
              <a:rPr lang="ru-RU" dirty="0" smtClean="0">
                <a:solidFill>
                  <a:srgbClr val="002060"/>
                </a:solidFill>
              </a:rPr>
              <a:t> называют. Вот, говорят, и деревню, что около монастырской сторожки образовалась, </a:t>
            </a:r>
            <a:r>
              <a:rPr lang="ru-RU" dirty="0" err="1" smtClean="0">
                <a:solidFill>
                  <a:srgbClr val="002060"/>
                </a:solidFill>
              </a:rPr>
              <a:t>Желнином</a:t>
            </a:r>
            <a:r>
              <a:rPr lang="ru-RU" dirty="0" smtClean="0">
                <a:solidFill>
                  <a:srgbClr val="002060"/>
                </a:solidFill>
              </a:rPr>
              <a:t> стали прозывать.</a:t>
            </a:r>
          </a:p>
          <a:p>
            <a:endParaRPr lang="ru-RU" dirty="0"/>
          </a:p>
        </p:txBody>
      </p:sp>
      <p:pic>
        <p:nvPicPr>
          <p:cNvPr id="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vk.me/c616022/v616022069/166f0/_ddLldMad7M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3761620" cy="24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aps.googleapis.com/maps/api/js/StaticMapService.GetMapImage?1m2&amp;1i162502&amp;2i81212&amp;2e1&amp;3u10&amp;4m2&amp;1u292&amp;2u312&amp;5m5&amp;1e0&amp;5sru-RU&amp;6sus&amp;10b1&amp;12b1&amp;token=10124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00240"/>
            <a:ext cx="38576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Ещё одна версия откуда пошло село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Тянули как-то по Оке бурлаки баржу. Остановились на отдых напротив </a:t>
            </a:r>
            <a:r>
              <a:rPr lang="ru-RU" i="1" dirty="0" err="1" smtClean="0">
                <a:solidFill>
                  <a:srgbClr val="002060"/>
                </a:solidFill>
              </a:rPr>
              <a:t>Желнина</a:t>
            </a:r>
            <a:r>
              <a:rPr lang="ru-RU" i="1" dirty="0" smtClean="0">
                <a:solidFill>
                  <a:srgbClr val="002060"/>
                </a:solidFill>
              </a:rPr>
              <a:t>. И были среди тех бурлаков в ватаге трое неразлучных друзей - Кристя, Соля, Тарас. Понравилось им место и особенно деревня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. Решили бросить бурлачество, насовсем тут жить остаться. Простились они с товарищами, дома в деревне поставили, семьями обзавелись. От имен поселенцев и пошли в </a:t>
            </a:r>
            <a:r>
              <a:rPr lang="ru-RU" i="1" dirty="0" err="1" smtClean="0">
                <a:solidFill>
                  <a:srgbClr val="002060"/>
                </a:solidFill>
              </a:rPr>
              <a:t>Желнине</a:t>
            </a:r>
            <a:r>
              <a:rPr lang="ru-RU" i="1" dirty="0" smtClean="0">
                <a:solidFill>
                  <a:srgbClr val="002060"/>
                </a:solidFill>
              </a:rPr>
              <a:t> фамилии: </a:t>
            </a:r>
            <a:r>
              <a:rPr lang="ru-RU" i="1" dirty="0" err="1" smtClean="0">
                <a:solidFill>
                  <a:srgbClr val="002060"/>
                </a:solidFill>
              </a:rPr>
              <a:t>Крицковы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Солины</a:t>
            </a:r>
            <a:r>
              <a:rPr lang="ru-RU" i="1" dirty="0" smtClean="0">
                <a:solidFill>
                  <a:srgbClr val="002060"/>
                </a:solidFill>
              </a:rPr>
              <a:t>, Тарасовы.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16022/v616022069/150b5/fcNvMtLe2u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5195240" cy="390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Здание поселковой Администрации –бывшая усадьба купцов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Солиных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aul Mauriat - Toccata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976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Деревья селение спасли. В старые времена Ока по весне часто широко разливалась. На лодках через окно в горницы въезжали. Однажды в половодье загорелась плывущая по реке баржа. Несет по течению полыхающую громаду прямо на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. Еще немного - и сгорят дома до единого. Запричитали бабы, заволновались мужики, а сделать ничего не могут. И встали тут на пути огня старые осокоря, что на берегу росли. Ударилась о них баржа, запуталась в ветках - искры посыпались, головешки в воде зашипели, пламя до неба взметнулось. Остановилась баржа. Огонь с баржи по деревьям прошелся - опалило, обожгло осокоря. Но выстояли могучие деревья, не поддались стихии, заслонили от беды деревню. </a:t>
            </a:r>
            <a:r>
              <a:rPr lang="ru-RU" i="1" dirty="0" err="1" smtClean="0">
                <a:solidFill>
                  <a:srgbClr val="002060"/>
                </a:solidFill>
              </a:rPr>
              <a:t>Желнинцы</a:t>
            </a:r>
            <a:r>
              <a:rPr lang="ru-RU" i="1" dirty="0" smtClean="0">
                <a:solidFill>
                  <a:srgbClr val="002060"/>
                </a:solidFill>
              </a:rPr>
              <a:t> Бога благодарили, а осокоря только через несколько лет оправились от огня - зеленые побеги пустили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616022/v616022069/15075/dAAqq5LTYk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493683" cy="33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p.vk.me/c619729/v619729298/6d6b/NmnuVh9zFF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786058"/>
            <a:ext cx="4896186" cy="36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790 Метрические книги церкви 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с.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Желнино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Балахнинского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уезда 1881-1892 295 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Справка: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Старинное русское село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возникло почти одновременно со строительством Дудина </a:t>
            </a:r>
            <a:r>
              <a:rPr lang="ru-RU" i="1" dirty="0" err="1" smtClean="0">
                <a:solidFill>
                  <a:srgbClr val="002060"/>
                </a:solidFill>
              </a:rPr>
              <a:t>Амвросиево</a:t>
            </a:r>
            <a:r>
              <a:rPr lang="ru-RU" i="1" dirty="0" smtClean="0">
                <a:solidFill>
                  <a:srgbClr val="002060"/>
                </a:solidFill>
              </a:rPr>
              <a:t> — Николаевского монастыря в начале 15 века. Название деревня получила по названию дятла — желна, обитающего в окрестных лесах.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Уже в начале </a:t>
            </a:r>
            <a:r>
              <a:rPr lang="ru-RU" i="1" dirty="0" err="1" smtClean="0">
                <a:solidFill>
                  <a:srgbClr val="002060"/>
                </a:solidFill>
              </a:rPr>
              <a:t>XVIIв</a:t>
            </a:r>
            <a:r>
              <a:rPr lang="ru-RU" i="1" dirty="0" smtClean="0">
                <a:solidFill>
                  <a:srgbClr val="002060"/>
                </a:solidFill>
              </a:rPr>
              <a:t>. Дудин монастырь владел большими землями с деревнями, с крестьянами по обеим сторонам реки Оки. Данный факт подтверждается жалованными грамотами игуменам монастыря от царствующих в разные времена особ.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Была среди этих деревень и деревня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, располагавшаяся на левом берегу Оки.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Гость из столицы. Жил в </a:t>
            </a:r>
            <a:r>
              <a:rPr lang="ru-RU" i="1" dirty="0" err="1" smtClean="0">
                <a:solidFill>
                  <a:srgbClr val="002060"/>
                </a:solidFill>
              </a:rPr>
              <a:t>Желнине</a:t>
            </a:r>
            <a:r>
              <a:rPr lang="ru-RU" i="1" dirty="0" smtClean="0">
                <a:solidFill>
                  <a:srgbClr val="002060"/>
                </a:solidFill>
              </a:rPr>
              <a:t> богатый купец Марков. Имел он большой дом двухэтажный, резьбою изукрашенный. Вокруг дома - сад с оранжереями, в которых диковинные цветы и фрукты выращивали, на задворках - конюшни с породистыми рысаками. Однажды познакомился купец на Нижегородской ярмарке со знаменитым художником из столицы - Бенуа. Так описывал </a:t>
            </a:r>
            <a:r>
              <a:rPr lang="ru-RU" i="1" dirty="0" err="1" smtClean="0">
                <a:solidFill>
                  <a:srgbClr val="002060"/>
                </a:solidFill>
              </a:rPr>
              <a:t>желнинские</a:t>
            </a:r>
            <a:r>
              <a:rPr lang="ru-RU" i="1" dirty="0" smtClean="0">
                <a:solidFill>
                  <a:srgbClr val="002060"/>
                </a:solidFill>
              </a:rPr>
              <a:t> места Марков, что не устоял столичный живописец, согласился в </a:t>
            </a:r>
            <a:r>
              <a:rPr lang="ru-RU" i="1" dirty="0" err="1" smtClean="0">
                <a:solidFill>
                  <a:srgbClr val="002060"/>
                </a:solidFill>
              </a:rPr>
              <a:t>Желнине</a:t>
            </a:r>
            <a:r>
              <a:rPr lang="ru-RU" i="1" dirty="0" smtClean="0">
                <a:solidFill>
                  <a:srgbClr val="002060"/>
                </a:solidFill>
              </a:rPr>
              <a:t> побывать. Неделю гостил Бенуа у Маркова. Пропадал на берегу Оки, бродил по дубравам, много рисовал. Так ему в </a:t>
            </a:r>
            <a:r>
              <a:rPr lang="ru-RU" i="1" dirty="0" err="1" smtClean="0">
                <a:solidFill>
                  <a:srgbClr val="002060"/>
                </a:solidFill>
              </a:rPr>
              <a:t>Желнине</a:t>
            </a:r>
            <a:r>
              <a:rPr lang="ru-RU" i="1" dirty="0" smtClean="0">
                <a:solidFill>
                  <a:srgbClr val="002060"/>
                </a:solidFill>
              </a:rPr>
              <a:t> понравилось, что обещал снова приехать в гости, да так и не приехал.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Miriam Fixed" pitchFamily="49" charset="-79"/>
              </a:rPr>
              <a:t>Выдающийся художник Константин Кузнецов родился в позапрошлом веке в деревне </a:t>
            </a:r>
            <a:r>
              <a:rPr lang="ru-RU" sz="2000" b="1" dirty="0" err="1" smtClean="0">
                <a:solidFill>
                  <a:srgbClr val="002060"/>
                </a:solidFill>
                <a:cs typeface="Miriam Fixed" pitchFamily="49" charset="-79"/>
              </a:rPr>
              <a:t>Желнино</a:t>
            </a:r>
            <a:r>
              <a:rPr lang="ru-RU" sz="2000" b="1" dirty="0" smtClean="0">
                <a:solidFill>
                  <a:srgbClr val="002060"/>
                </a:solidFill>
                <a:cs typeface="Miriam Fixed" pitchFamily="49" charset="-79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cs typeface="Miriam Fixed" pitchFamily="49" charset="-79"/>
              </a:rPr>
              <a:t>Чернорецкой</a:t>
            </a:r>
            <a:r>
              <a:rPr lang="ru-RU" sz="2000" b="1" dirty="0" smtClean="0">
                <a:solidFill>
                  <a:srgbClr val="002060"/>
                </a:solidFill>
                <a:cs typeface="Miriam Fixed" pitchFamily="49" charset="-79"/>
              </a:rPr>
              <a:t> волости </a:t>
            </a:r>
            <a:r>
              <a:rPr lang="ru-RU" sz="2000" b="1" dirty="0" err="1" smtClean="0">
                <a:solidFill>
                  <a:srgbClr val="002060"/>
                </a:solidFill>
                <a:cs typeface="Miriam Fixed" pitchFamily="49" charset="-79"/>
              </a:rPr>
              <a:t>Балахнинского</a:t>
            </a:r>
            <a:r>
              <a:rPr lang="ru-RU" sz="2000" b="1" dirty="0" smtClean="0">
                <a:solidFill>
                  <a:srgbClr val="002060"/>
                </a:solidFill>
                <a:cs typeface="Miriam Fixed" pitchFamily="49" charset="-79"/>
              </a:rPr>
              <a:t> уезда. Здесь прошли его детство и юность. Но большую часть своей жизни он провел вдали от любимой Родины, оставаясь православным и подданным России. Время оказалось невластным над творениями мастера. Имя Константина Павловича по-прежнему в ряду широко известных в Европе живописцев. По признанию художника, истоки его таланта - в беззаботном детстве, нежном отрочестве, проведенном в родительском доме в </a:t>
            </a:r>
            <a:r>
              <a:rPr lang="ru-RU" sz="2000" b="1" dirty="0" err="1" smtClean="0">
                <a:solidFill>
                  <a:srgbClr val="002060"/>
                </a:solidFill>
                <a:cs typeface="Miriam Fixed" pitchFamily="49" charset="-79"/>
              </a:rPr>
              <a:t>Желнине</a:t>
            </a:r>
            <a:r>
              <a:rPr lang="ru-RU" sz="2000" b="1" dirty="0" smtClean="0">
                <a:solidFill>
                  <a:srgbClr val="002060"/>
                </a:solidFill>
                <a:cs typeface="Miriam Fixed" pitchFamily="49" charset="-79"/>
              </a:rPr>
              <a:t>. Искру Божьего дара заронила в нем неповторимая красота нашего лесного Черноречья, полноводная Ока, в зеркальную гладь которой веками смотрелись седые стены Дудина монастыря. </a:t>
            </a:r>
            <a:endParaRPr lang="ru-RU" sz="2000" dirty="0">
              <a:solidFill>
                <a:srgbClr val="002060"/>
              </a:solidFill>
              <a:cs typeface="Miriam Fixed" pitchFamily="49" charset="-79"/>
            </a:endParaRPr>
          </a:p>
        </p:txBody>
      </p:sp>
      <p:pic>
        <p:nvPicPr>
          <p:cNvPr id="5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Здание детского сада –старинная усадьба купцов Кузнецовых 19 век- сейчас памятник истории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Справа хозяин усадьбы -Кузнецов К.П.художник -парижанин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http://www.d-ved.ru/images/stories/DSC11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2014_kuznecov4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643182"/>
            <a:ext cx="2709868" cy="37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857232"/>
            <a:ext cx="7429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годы советской власти </a:t>
            </a:r>
            <a:r>
              <a:rPr lang="ru-RU" sz="2000" dirty="0" err="1" smtClean="0">
                <a:solidFill>
                  <a:srgbClr val="002060"/>
                </a:solidFill>
              </a:rPr>
              <a:t>Желнино</a:t>
            </a:r>
            <a:r>
              <a:rPr lang="ru-RU" sz="2000" dirty="0" smtClean="0">
                <a:solidFill>
                  <a:srgbClr val="002060"/>
                </a:solidFill>
              </a:rPr>
              <a:t> было рабочим поселком - серым и невзрачным. Однако, после 1991 года туда потянулись местные предприниматели. Иметь "коттедж в </a:t>
            </a:r>
            <a:r>
              <a:rPr lang="ru-RU" sz="2000" dirty="0" err="1" smtClean="0">
                <a:solidFill>
                  <a:srgbClr val="002060"/>
                </a:solidFill>
              </a:rPr>
              <a:t>Желнино</a:t>
            </a:r>
            <a:r>
              <a:rPr lang="ru-RU" sz="2000" dirty="0" smtClean="0">
                <a:solidFill>
                  <a:srgbClr val="002060"/>
                </a:solidFill>
              </a:rPr>
              <a:t>" стало весьма престижным и старые дома постепенно сводятся под корень.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Однако, редкими  местами еще сохранилось обаяние старинной деревни.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pics.livejournal.com/anvtr/pic/001aykdg/s640x480">
            <a:hlinkClick r:id="rId3" tgtFrame="&quot;_self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3357562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s.livejournal.com/anvtr/pic/001b1x9x/s640x480">
            <a:hlinkClick r:id="rId5" tgtFrame="&quot;_self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500438"/>
            <a:ext cx="3373992" cy="25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anvtr/pic/001b0y3c/s640x480">
            <a:hlinkClick r:id="rId3" tgtFrame="&quot;_self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3644836" cy="262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ics.livejournal.com/anvtr/pic/001azc43/s640x480">
            <a:hlinkClick r:id="rId5" tgtFrame="&quot;_self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000108"/>
            <a:ext cx="3341069" cy="23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617830/v617830259/1bc02/j28iC1B3FR8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8619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17830/v617830259/1bc0c/ZlBuo20dAmQ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В нашем посёлке горожане  проводят разные мероприятия.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Недавно проходили соревнования по запуску воздушного змея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https://pp.vk.me/c622219/v622219129/cd6/DamUuDdbyD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3024186" cy="22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623728/v623728470/e4b/uqyDp4a-B5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000240"/>
            <a:ext cx="2854754" cy="175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17126/v617126069/175b2/jtX1c78YCB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357694"/>
            <a:ext cx="3778644" cy="20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vk.me/c623728/v623728470/e38/v2wN6ZRBhJ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000504"/>
            <a:ext cx="3795404" cy="23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vk.me/c619120/v619120069/1480c/8fRN_nZ73Yg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808797"/>
            <a:ext cx="2286000" cy="32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ul Mauriat - Love Is Blue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pp.vk.me/c618318/v618318164/12b62/LZ3_fG8mMD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80724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Просим в гости . </a:t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85794"/>
            <a:ext cx="8229600" cy="55388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              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        Спасибо за внимание!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9" name="Paul Mauriat - Love Is Blue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Село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Желнино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https://pp.vk.me/c5815/v5815069/3c0/eMPI-ZmCjb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16022/v616022069/15085/iQaELGu__F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515973" cy="24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16022/v616022069/150a6/_QyGy8OotL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857364"/>
            <a:ext cx="2763882" cy="207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vk.me/c621117/v621117404/10ca5/305zIPuM7VE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72008"/>
            <a:ext cx="3456947" cy="209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ne.ru/upload/136438249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928934"/>
            <a:ext cx="3546486" cy="212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935163"/>
            <a:ext cx="8429684" cy="4389437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 концу </a:t>
            </a:r>
            <a:r>
              <a:rPr lang="ru-RU" i="1" dirty="0" err="1" smtClean="0">
                <a:solidFill>
                  <a:srgbClr val="002060"/>
                </a:solidFill>
              </a:rPr>
              <a:t>XVIIв</a:t>
            </a:r>
            <a:r>
              <a:rPr lang="ru-RU" i="1" dirty="0" smtClean="0">
                <a:solidFill>
                  <a:srgbClr val="002060"/>
                </a:solidFill>
              </a:rPr>
              <a:t>. она состояла из 24 дворов, где проживало 85 человек мужского пола.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В конце </a:t>
            </a:r>
            <a:r>
              <a:rPr lang="ru-RU" i="1" dirty="0" err="1" smtClean="0">
                <a:solidFill>
                  <a:srgbClr val="002060"/>
                </a:solidFill>
              </a:rPr>
              <a:t>XVIIIв</a:t>
            </a:r>
            <a:r>
              <a:rPr lang="ru-RU" i="1" dirty="0" smtClean="0">
                <a:solidFill>
                  <a:srgbClr val="002060"/>
                </a:solidFill>
              </a:rPr>
              <a:t>. земли, принадлежащие </a:t>
            </a:r>
            <a:r>
              <a:rPr lang="ru-RU" i="1" dirty="0" err="1" smtClean="0">
                <a:solidFill>
                  <a:srgbClr val="002060"/>
                </a:solidFill>
              </a:rPr>
              <a:t>Амвросиеву</a:t>
            </a:r>
            <a:r>
              <a:rPr lang="ru-RU" i="1" dirty="0" smtClean="0">
                <a:solidFill>
                  <a:srgbClr val="002060"/>
                </a:solidFill>
              </a:rPr>
              <a:t> Дудину монастырю, вместе с крестьянами передаются государству. На этот момент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насчитывало уже 120 дворов, душ мужских 240, женских 258. А уже во второй половине </a:t>
            </a:r>
            <a:r>
              <a:rPr lang="ru-RU" i="1" dirty="0" err="1" smtClean="0">
                <a:solidFill>
                  <a:srgbClr val="002060"/>
                </a:solidFill>
              </a:rPr>
              <a:t>XIXв</a:t>
            </a:r>
            <a:r>
              <a:rPr lang="ru-RU" i="1" dirty="0" smtClean="0">
                <a:solidFill>
                  <a:srgbClr val="002060"/>
                </a:solidFill>
              </a:rPr>
              <a:t>. в 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насчитывалось 675 жителей. Село всегда было торговым, а значит зажиточным. Из-за щедрости жителей нищие особенно любили ходить в 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, молва округу облетала, что там, мол, подаяния дают не хлебом, а пирогами.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Старинные фото :Дудин монастырь ,улица села, крестьяне -рыболовы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http://dzerzhinsk-nnov.narod.ru/articles/vicinity_hist/pic01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zerzhinsk-nnov.narod.ru/articles/gen_dzr_h/pic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материалы по музею инт-т\моя история\фотки края\1890eNA_Verevochnoe_proisvodst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2928958" cy="2181464"/>
          </a:xfrm>
          <a:prstGeom prst="rect">
            <a:avLst/>
          </a:prstGeom>
          <a:noFill/>
        </p:spPr>
      </p:pic>
      <p:pic>
        <p:nvPicPr>
          <p:cNvPr id="1028" name="Picture 4" descr="C:\Users\admin\Desktop\материалы по музею инт-т\моя история\фотки края\Kustari_094_Pletenie_sete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572008"/>
            <a:ext cx="2830510" cy="2042764"/>
          </a:xfrm>
          <a:prstGeom prst="rect">
            <a:avLst/>
          </a:prstGeom>
          <a:noFill/>
        </p:spPr>
      </p:pic>
      <p:pic>
        <p:nvPicPr>
          <p:cNvPr id="6" name="Рисунок 5" descr="http://dzerzhinsk-nnov.narod.ru/articles/gen_dzr_h/pic02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000372"/>
            <a:ext cx="3119451" cy="237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+mn-lt"/>
              </a:rPr>
              <a:t>«Нижегородская  Ялта»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 ХIХ веке у городских жителей появляется мода на дачный отдых, и с 1870 года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становится излюбленным местом такого отдыха для интеллигенции из Нижнего Новгорода. За целебный сосновый воздух 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окрестили «Нижегородской Ялтой». С 1886г. по 1896 годы недалеко от </a:t>
            </a:r>
            <a:r>
              <a:rPr lang="ru-RU" i="1" dirty="0" err="1" smtClean="0">
                <a:solidFill>
                  <a:srgbClr val="002060"/>
                </a:solidFill>
              </a:rPr>
              <a:t>Желнино</a:t>
            </a:r>
            <a:r>
              <a:rPr lang="ru-RU" i="1" dirty="0" smtClean="0">
                <a:solidFill>
                  <a:srgbClr val="002060"/>
                </a:solidFill>
              </a:rPr>
              <a:t> снимал дачу русский писатель Владимир Короленко. А в мае — июне 1903 года на берегу реки Оки отдыхал на даче со своим семейством писатель Алексей Максимович Горький. Гостил в наших краях и знаменитый художник Бенуа, прибывший по приглашению купца Маркова; дивная природа и окрестности, близость реки, контраст берегов, дубовые рощи, — все вокруг восхищало взгляд и дарило умиротворение и покой.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Максим Горький 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         с семьёй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                                                дом ,где отдыхал писатель</a:t>
            </a:r>
            <a:r>
              <a:rPr lang="ru-RU" sz="2800" dirty="0" smtClean="0">
                <a:latin typeface="+mn-lt"/>
              </a:rPr>
              <a:t>  </a:t>
            </a:r>
            <a:endParaRPr lang="ru-RU" sz="2800" dirty="0">
              <a:latin typeface="+mn-lt"/>
            </a:endParaRPr>
          </a:p>
        </p:txBody>
      </p:sp>
      <p:pic>
        <p:nvPicPr>
          <p:cNvPr id="2050" name="Picture 2" descr="C:\Users\admin\Desktop\материалы по музею инт-т\максим горький у нас\WhdeTm1sSI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3184272" cy="4351357"/>
          </a:xfrm>
          <a:prstGeom prst="rect">
            <a:avLst/>
          </a:prstGeom>
          <a:noFill/>
        </p:spPr>
      </p:pic>
      <p:pic>
        <p:nvPicPr>
          <p:cNvPr id="2051" name="Picture 3" descr="C:\Users\admin\Desktop\материалы по музею инт-т\максим горький у нас\rzUA0lSUD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3571890" cy="2643199"/>
          </a:xfrm>
          <a:prstGeom prst="rect">
            <a:avLst/>
          </a:prstGeom>
          <a:noFill/>
        </p:spPr>
      </p:pic>
      <p:pic>
        <p:nvPicPr>
          <p:cNvPr id="6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«Нижегородская Ялта»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Рисунок 8" descr="https://pp.vk.me/c619431/v619431298/b968/iKrG1d2z-S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46"/>
            <a:ext cx="2875277" cy="17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vk.me/c619729/v619729298/6d6b/NmnuVh9zFF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3233911" cy="23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admin\Desktop\разное\все фото\фото\Фото-064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2217543" cy="2956724"/>
          </a:xfrm>
          <a:prstGeom prst="rect">
            <a:avLst/>
          </a:prstGeom>
          <a:noFill/>
        </p:spPr>
      </p:pic>
      <p:pic>
        <p:nvPicPr>
          <p:cNvPr id="3077" name="Picture 5" descr="C:\Users\admin\Desktop\разное\все фото\фотки 2013\природа решетихи\SAM_0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86256"/>
            <a:ext cx="2928958" cy="2339596"/>
          </a:xfrm>
          <a:prstGeom prst="rect">
            <a:avLst/>
          </a:prstGeom>
          <a:noFill/>
        </p:spPr>
      </p:pic>
      <p:pic>
        <p:nvPicPr>
          <p:cNvPr id="8" name="Рисунок 7" descr="https://pp.vk.me/c5815/v5815069/3a6/7hz2-_npU5Q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428868"/>
            <a:ext cx="3550556" cy="253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Бывшая турбаза «Чайка», сейчас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ворд-класс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«Чайка» принимает гостей со всей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России,в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т.ч. Президента и др.высокопоставленных лиц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 descr="https://pp.vk.me/c621117/v621117404/10cae/1bEg9rPBLzQ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143248"/>
            <a:ext cx="4528517" cy="30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dmin\Desktop\материалы по музею инт-т\желнино лента фото\vesna-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71" y="2071678"/>
            <a:ext cx="4513147" cy="2357454"/>
          </a:xfrm>
          <a:prstGeom prst="rect">
            <a:avLst/>
          </a:prstGeom>
          <a:noFill/>
        </p:spPr>
      </p:pic>
      <p:pic>
        <p:nvPicPr>
          <p:cNvPr id="6" name="Paul Mauriat - Toccat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798</Words>
  <PresentationFormat>Экран (4:3)</PresentationFormat>
  <Paragraphs>37</Paragraphs>
  <Slides>26</Slides>
  <Notes>0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Желнино- моя малая Родина </vt:lpstr>
      <vt:lpstr>790 Метрические книги церкви с. Желнино Балахнинского уезда 1881-1892 295 </vt:lpstr>
      <vt:lpstr>Село Желнино</vt:lpstr>
      <vt:lpstr>Слайд 4</vt:lpstr>
      <vt:lpstr>Старинные фото :Дудин монастырь ,улица села, крестьяне -рыболовы</vt:lpstr>
      <vt:lpstr>«Нижегородская  Ялта»</vt:lpstr>
      <vt:lpstr>   Максим Горький             с семьёй                                                   дом ,где отдыхал писатель  </vt:lpstr>
      <vt:lpstr>«Нижегородская Ялта»</vt:lpstr>
      <vt:lpstr>Бывшая турбаза «Чайка», сейчас ворд-класс «Чайка» принимает гостей со всей России,в т.ч. Президента и др.высокопоставленных лиц</vt:lpstr>
      <vt:lpstr>Желнино- здравница для жителей города- химиндустрии</vt:lpstr>
      <vt:lpstr>Целебный воздух соснового бора, дубовых рощ, освежающая летом вода реки Оки, речки Осовец (озеро Школьное)- поправляет здоровье желнинцам и горожанам</vt:lpstr>
      <vt:lpstr>Храм Благовещения Пресвятой Богородицы</vt:lpstr>
      <vt:lpstr>Храму в 2014г.исполнилось 135 лет</vt:lpstr>
      <vt:lpstr>Откуда название Желнино взялось.</vt:lpstr>
      <vt:lpstr>Слайд 15</vt:lpstr>
      <vt:lpstr>Слайд 16</vt:lpstr>
      <vt:lpstr>Здание поселковой Администрации –бывшая усадьба купцов Солиных</vt:lpstr>
      <vt:lpstr>Слайд 18</vt:lpstr>
      <vt:lpstr>Слайд 19</vt:lpstr>
      <vt:lpstr>Слайд 20</vt:lpstr>
      <vt:lpstr>Слайд 21</vt:lpstr>
      <vt:lpstr>Здание детского сада –старинная усадьба купцов Кузнецовых 19 век- сейчас памятник истории Справа хозяин усадьбы -Кузнецов К.П.художник -парижанин</vt:lpstr>
      <vt:lpstr>Слайд 23</vt:lpstr>
      <vt:lpstr>Слайд 24</vt:lpstr>
      <vt:lpstr>В нашем посёлке горожане  проводят разные мероприятия. Недавно проходили соревнования по запуску воздушного змея</vt:lpstr>
      <vt:lpstr>Просим в гости 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Желнино- моя малая Родина </dc:title>
  <dc:creator>admin</dc:creator>
  <cp:lastModifiedBy>admin</cp:lastModifiedBy>
  <cp:revision>18</cp:revision>
  <dcterms:created xsi:type="dcterms:W3CDTF">2015-03-22T22:38:40Z</dcterms:created>
  <dcterms:modified xsi:type="dcterms:W3CDTF">2019-01-26T10:42:23Z</dcterms:modified>
</cp:coreProperties>
</file>